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8" r:id="rId1"/>
    <p:sldMasterId id="2147484007" r:id="rId2"/>
  </p:sldMasterIdLst>
  <p:notesMasterIdLst>
    <p:notesMasterId r:id="rId32"/>
  </p:notesMasterIdLst>
  <p:handoutMasterIdLst>
    <p:handoutMasterId r:id="rId33"/>
  </p:handoutMasterIdLst>
  <p:sldIdLst>
    <p:sldId id="257" r:id="rId3"/>
    <p:sldId id="258" r:id="rId4"/>
    <p:sldId id="295" r:id="rId5"/>
    <p:sldId id="296" r:id="rId6"/>
    <p:sldId id="316" r:id="rId7"/>
    <p:sldId id="266" r:id="rId8"/>
    <p:sldId id="285" r:id="rId9"/>
    <p:sldId id="301" r:id="rId10"/>
    <p:sldId id="317" r:id="rId11"/>
    <p:sldId id="318" r:id="rId12"/>
    <p:sldId id="319" r:id="rId13"/>
    <p:sldId id="320" r:id="rId14"/>
    <p:sldId id="270" r:id="rId15"/>
    <p:sldId id="326" r:id="rId16"/>
    <p:sldId id="325" r:id="rId17"/>
    <p:sldId id="300" r:id="rId18"/>
    <p:sldId id="273" r:id="rId19"/>
    <p:sldId id="304" r:id="rId20"/>
    <p:sldId id="321" r:id="rId21"/>
    <p:sldId id="322" r:id="rId22"/>
    <p:sldId id="305" r:id="rId23"/>
    <p:sldId id="323" r:id="rId24"/>
    <p:sldId id="306" r:id="rId25"/>
    <p:sldId id="307" r:id="rId26"/>
    <p:sldId id="308" r:id="rId27"/>
    <p:sldId id="309" r:id="rId28"/>
    <p:sldId id="310" r:id="rId29"/>
    <p:sldId id="324" r:id="rId30"/>
    <p:sldId id="292" r:id="rId31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4A9D"/>
    <a:srgbClr val="D0D5EA"/>
    <a:srgbClr val="D863D3"/>
    <a:srgbClr val="A24B9E"/>
    <a:srgbClr val="C3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1334" autoAdjust="0"/>
  </p:normalViewPr>
  <p:slideViewPr>
    <p:cSldViewPr snapToGrid="0" snapToObjects="1">
      <p:cViewPr varScale="1">
        <p:scale>
          <a:sx n="53" d="100"/>
          <a:sy n="53" d="100"/>
        </p:scale>
        <p:origin x="1152" y="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2DDDE-B05D-8B45-BB07-16796981013E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9C92-87BA-8441-82B2-3983FB874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07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BADBC-9943-1A46-9A0A-131AE265CC00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1F76E-D821-AA4E-A0E4-8B8D70156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10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this Wessex Healthier Together case based workshop on common childhood respiratory presentations</a:t>
            </a:r>
          </a:p>
          <a:p>
            <a:r>
              <a:rPr lang="en-US" dirty="0"/>
              <a:t>This has been written by Paediatric Emergency Medicine clinicians and is geared towards the MDT working in Emergency Departments across Wessex</a:t>
            </a:r>
          </a:p>
          <a:p>
            <a:r>
              <a:rPr lang="en-US" dirty="0"/>
              <a:t>It will take between 30-45 minutes depending on the level of debate generated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71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1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80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2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78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7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15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40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7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9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0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9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5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3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7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5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F76E-D821-AA4E-A0E4-8B8D701560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7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A423-ADD8-CB41-8EA9-0E6D920AE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1041400"/>
            <a:ext cx="8305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D1F7E-510F-B640-B95D-E1F56A8FF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549786"/>
            <a:ext cx="83058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D93CC-7FC3-0140-8CFC-D1A54B0E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/>
              <a:t>www.what0-18.nhs.uk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3692C-8C7E-2F41-9BEE-EDCC353B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Name: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98A28-AFD5-144F-B984-B27A7B6B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GB"/>
              <a:t>www.h-yp.co.uk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46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CB6A-1E69-7345-8FF2-A327EE7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E9BCA-74BC-FE49-977A-1F5D21400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65678-92A2-7A4F-BE81-0BCDDF1F5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68DD3C-08A9-154C-8039-870A9E5F2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8E466-B8E4-014D-B7E6-3C5B88B12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863E9-0A07-1345-BCE5-20B3C24F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5F96-47F4-9941-8F53-69DB8F46E3B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73AD0-E63F-E441-8064-002C89C8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25B38-1387-D249-9D29-FDA9A1A7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111-BDC9-DA4A-9CB1-E773CC78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1B72-C9B4-5348-865B-4B211E52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84B31D-7BCE-DC4D-A7C2-99F2DBD6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5F96-47F4-9941-8F53-69DB8F46E3B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FDA2F-434E-6D4F-9E84-C4F3254E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E5A54-D61D-474B-A853-7869A1FC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111-BDC9-DA4A-9CB1-E773CC78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8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40072-7450-A84C-8794-E15263E8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5F96-47F4-9941-8F53-69DB8F46E3B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02A20-9D68-9A46-B428-C95610B9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18E35-EB84-9848-8C7B-7F846303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111-BDC9-DA4A-9CB1-E773CC78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8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28AC-67A6-1D4C-A9E6-8A6E5DF2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D1E6C-46FA-4540-89CB-C374FE8EA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A913B-552F-8A41-8812-B7409DB4E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01E9C-0100-E044-91A7-EB6D8B97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5F96-47F4-9941-8F53-69DB8F46E3B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930C1-393D-D243-A206-A4AE1815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557AA-8515-594C-BDB8-F6C2C02F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111-BDC9-DA4A-9CB1-E773CC78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5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221A-9453-1D40-9586-FF941BB5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89670-19B6-AC48-A5AF-6C030CA93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17D5F-303C-4F40-B28E-03DFEBF6C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606D7-F28C-A343-B8BE-00F93972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5F96-47F4-9941-8F53-69DB8F46E3B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E556E-B356-D449-861E-CBA75B59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94E57-74A2-CC48-B58D-41BF2833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111-BDC9-DA4A-9CB1-E773CC78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79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1A84-1AB4-034E-B080-333E04FA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92C91-266A-AB40-9904-A7C5F8C87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90E49-38E5-7644-87FA-3B85E3D3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5F96-47F4-9941-8F53-69DB8F46E3B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985D0-2B1C-044F-85BB-B03E1C00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75895-4F8D-6345-A89E-118FF0EF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111-BDC9-DA4A-9CB1-E773CC78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1EA7C-442E-404D-8C6C-7510596E1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68CDF-8DC5-3F4C-8C14-06DEADEBD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FB855-78F1-294A-88E9-14584010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5F96-47F4-9941-8F53-69DB8F46E3B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17374-2E6A-1840-9091-3C160652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EAD5B-540A-E844-92B8-2D381898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111-BDC9-DA4A-9CB1-E773CC78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F8F4-1212-9040-9273-D79933C6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1B33E-5346-2C40-A93F-5A85E86D8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011" y="2453902"/>
            <a:ext cx="8057606" cy="36725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E7208-6F77-8447-9672-7E36A1F3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/>
              <a:t>www.what0-18.nhs.uk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7529A-3AD2-1C44-BFB9-3D6868A6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Name: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ECD9F-F3C5-A049-9F42-8D113980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GB"/>
              <a:t>www.h-yp.co.uk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02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72D7-5DDC-D94D-AB35-C8C0D710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9ABB6-24AB-FC4D-A373-D99E545D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www.what0-18.nhs.uk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A2FE1-B04E-224E-B332-838F872E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Name: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288B-2697-EB46-9AD7-CE5B9E19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www.h-yp.co.uk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87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23552-C070-EF45-ABD4-F2B1A092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/>
              <a:t>www.what0-18.nhs.uk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55538F-0E06-314C-AF2F-1B7AE702E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Name: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EDBB6-371A-984A-882F-E31FC6FA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www.h-yp.co.uk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B0924-2F79-A145-9871-D1C1ACA3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82" y="1240970"/>
            <a:ext cx="4674643" cy="9078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23F6D-E89B-8A42-8FDD-FF014AFD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931" y="1240970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F7B2E-F026-C64D-8408-A87C81AD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GB"/>
              <a:t>www.what0-18.nhs.uk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853FF-F3DF-FA44-8534-0A33A0FE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Name: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4A0AC-3012-4741-89D3-B0B073F5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GB"/>
              <a:t>www.h-yp.co.uk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24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E8DB5-BEEF-C34F-B761-1FD6E5A5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5F96-47F4-9941-8F53-69DB8F46E3B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FF382-FADA-B447-9ED2-878243F3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0947-5B4B-384A-AB0F-4187B52F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111-BDC9-DA4A-9CB1-E773CC78181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01055FE-620C-404E-8AFF-E6E84AC49872}"/>
              </a:ext>
            </a:extLst>
          </p:cNvPr>
          <p:cNvSpPr/>
          <p:nvPr userDrawn="1"/>
        </p:nvSpPr>
        <p:spPr>
          <a:xfrm>
            <a:off x="0" y="4258492"/>
            <a:ext cx="11547566" cy="1280161"/>
          </a:xfrm>
          <a:custGeom>
            <a:avLst/>
            <a:gdLst>
              <a:gd name="connsiteX0" fmla="*/ 0 w 12083143"/>
              <a:gd name="connsiteY0" fmla="*/ 0 h 1254035"/>
              <a:gd name="connsiteX1" fmla="*/ 12083143 w 12083143"/>
              <a:gd name="connsiteY1" fmla="*/ 26126 h 1254035"/>
              <a:gd name="connsiteX2" fmla="*/ 10816046 w 12083143"/>
              <a:gd name="connsiteY2" fmla="*/ 1254035 h 1254035"/>
              <a:gd name="connsiteX3" fmla="*/ 0 w 12083143"/>
              <a:gd name="connsiteY3" fmla="*/ 1240972 h 1254035"/>
              <a:gd name="connsiteX4" fmla="*/ 0 w 12083143"/>
              <a:gd name="connsiteY4" fmla="*/ 0 h 1254035"/>
              <a:gd name="connsiteX0" fmla="*/ 0 w 11560629"/>
              <a:gd name="connsiteY0" fmla="*/ 0 h 1254035"/>
              <a:gd name="connsiteX1" fmla="*/ 11560629 w 11560629"/>
              <a:gd name="connsiteY1" fmla="*/ 39189 h 1254035"/>
              <a:gd name="connsiteX2" fmla="*/ 10816046 w 11560629"/>
              <a:gd name="connsiteY2" fmla="*/ 1254035 h 1254035"/>
              <a:gd name="connsiteX3" fmla="*/ 0 w 11560629"/>
              <a:gd name="connsiteY3" fmla="*/ 1240972 h 1254035"/>
              <a:gd name="connsiteX4" fmla="*/ 0 w 11560629"/>
              <a:gd name="connsiteY4" fmla="*/ 0 h 1254035"/>
              <a:gd name="connsiteX0" fmla="*/ 0 w 11560629"/>
              <a:gd name="connsiteY0" fmla="*/ 0 h 1267098"/>
              <a:gd name="connsiteX1" fmla="*/ 11560629 w 11560629"/>
              <a:gd name="connsiteY1" fmla="*/ 39189 h 1267098"/>
              <a:gd name="connsiteX2" fmla="*/ 10985863 w 11560629"/>
              <a:gd name="connsiteY2" fmla="*/ 1267098 h 1267098"/>
              <a:gd name="connsiteX3" fmla="*/ 0 w 11560629"/>
              <a:gd name="connsiteY3" fmla="*/ 1240972 h 1267098"/>
              <a:gd name="connsiteX4" fmla="*/ 0 w 11560629"/>
              <a:gd name="connsiteY4" fmla="*/ 0 h 1267098"/>
              <a:gd name="connsiteX0" fmla="*/ 0 w 11547566"/>
              <a:gd name="connsiteY0" fmla="*/ 0 h 1267098"/>
              <a:gd name="connsiteX1" fmla="*/ 11547566 w 11547566"/>
              <a:gd name="connsiteY1" fmla="*/ 13063 h 1267098"/>
              <a:gd name="connsiteX2" fmla="*/ 10985863 w 11547566"/>
              <a:gd name="connsiteY2" fmla="*/ 1267098 h 1267098"/>
              <a:gd name="connsiteX3" fmla="*/ 0 w 11547566"/>
              <a:gd name="connsiteY3" fmla="*/ 1240972 h 1267098"/>
              <a:gd name="connsiteX4" fmla="*/ 0 w 11547566"/>
              <a:gd name="connsiteY4" fmla="*/ 0 h 1267098"/>
              <a:gd name="connsiteX0" fmla="*/ 0 w 11547566"/>
              <a:gd name="connsiteY0" fmla="*/ 0 h 1280161"/>
              <a:gd name="connsiteX1" fmla="*/ 11547566 w 11547566"/>
              <a:gd name="connsiteY1" fmla="*/ 13063 h 1280161"/>
              <a:gd name="connsiteX2" fmla="*/ 10985863 w 11547566"/>
              <a:gd name="connsiteY2" fmla="*/ 1267098 h 1280161"/>
              <a:gd name="connsiteX3" fmla="*/ 0 w 11547566"/>
              <a:gd name="connsiteY3" fmla="*/ 1280161 h 1280161"/>
              <a:gd name="connsiteX4" fmla="*/ 0 w 11547566"/>
              <a:gd name="connsiteY4" fmla="*/ 0 h 128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7566" h="1280161">
                <a:moveTo>
                  <a:pt x="0" y="0"/>
                </a:moveTo>
                <a:lnTo>
                  <a:pt x="11547566" y="13063"/>
                </a:lnTo>
                <a:lnTo>
                  <a:pt x="10985863" y="1267098"/>
                </a:lnTo>
                <a:lnTo>
                  <a:pt x="0" y="1280161"/>
                </a:lnTo>
                <a:lnTo>
                  <a:pt x="0" y="0"/>
                </a:lnTo>
                <a:close/>
              </a:path>
            </a:pathLst>
          </a:custGeom>
          <a:solidFill>
            <a:srgbClr val="A24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D5F6B9A-477A-A542-968E-AFB879E4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28" y="4447860"/>
            <a:ext cx="11907544" cy="90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D414B3-150F-B246-9CB6-FA9A0AF57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4359" y="736261"/>
            <a:ext cx="3838847" cy="19292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A26EEB-4626-7A48-8B6F-4335D4B2CC8F}"/>
              </a:ext>
            </a:extLst>
          </p:cNvPr>
          <p:cNvSpPr/>
          <p:nvPr userDrawn="1"/>
        </p:nvSpPr>
        <p:spPr>
          <a:xfrm>
            <a:off x="3175009" y="2559896"/>
            <a:ext cx="5435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Healthier Together</a:t>
            </a:r>
          </a:p>
        </p:txBody>
      </p:sp>
    </p:spTree>
    <p:extLst>
      <p:ext uri="{BB962C8B-B14F-4D97-AF65-F5344CB8AC3E}">
        <p14:creationId xmlns:p14="http://schemas.microsoft.com/office/powerpoint/2010/main" val="91581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6F2CD-0719-2541-BBC7-CA6BF6E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9E01-57D5-3547-98BD-0CE122FF7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E1530-CB7A-634E-9E40-EB4EC6EC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5F96-47F4-9941-8F53-69DB8F46E3B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2272C-E085-5C41-A405-E889DD9B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F85E6-4186-954E-AB17-F5110B21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111-BDC9-DA4A-9CB1-E773CC78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A9BC-09A3-0347-89B3-E25CD1AF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D365E-F27F-3940-8EDE-7955BFE57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7BE7-F126-A04E-A9B0-3EDA9944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5F96-47F4-9941-8F53-69DB8F46E3B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53FD8-5C9E-844B-9C18-085144CE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E9835-2A8D-FF45-AF0D-14C34EFD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111-BDC9-DA4A-9CB1-E773CC78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4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E561-1E62-B64C-A82C-D3CF1763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51C58-6FF6-EA41-A218-119879457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41025-A611-C94B-BD23-3891BC476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DBFD1-9069-3B4E-B36F-81970999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5F96-47F4-9941-8F53-69DB8F46E3B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EAE1D-EBD8-0447-9875-D60EE326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EC259-D349-784D-964B-C416089E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C111-BDC9-DA4A-9CB1-E773CC78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E5746-F2F6-3843-8D21-D80B8F46A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6709" y="2353869"/>
            <a:ext cx="8133808" cy="3768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AB8FD-4333-BC4A-AC63-2CC281EF0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GB"/>
              <a:t>www.what0-18.nhs.uk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CFA02-D089-D545-BBA5-A9614AD44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Name: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3DC1-E0C5-9847-BA0E-A9BF86A06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GB"/>
              <a:t>www.h-yp.co.uk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BB7689-19E3-4C42-8206-8BCB67577C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1BB4D63-F9EE-DB4C-B6EC-3FA35072340B}"/>
              </a:ext>
            </a:extLst>
          </p:cNvPr>
          <p:cNvSpPr/>
          <p:nvPr userDrawn="1"/>
        </p:nvSpPr>
        <p:spPr>
          <a:xfrm>
            <a:off x="-115192" y="735709"/>
            <a:ext cx="3380312" cy="5386581"/>
          </a:xfrm>
          <a:custGeom>
            <a:avLst/>
            <a:gdLst>
              <a:gd name="connsiteX0" fmla="*/ 0 w 4225637"/>
              <a:gd name="connsiteY0" fmla="*/ 0 h 5375564"/>
              <a:gd name="connsiteX1" fmla="*/ 13855 w 4225637"/>
              <a:gd name="connsiteY1" fmla="*/ 5375564 h 5375564"/>
              <a:gd name="connsiteX2" fmla="*/ 3214255 w 4225637"/>
              <a:gd name="connsiteY2" fmla="*/ 5375564 h 5375564"/>
              <a:gd name="connsiteX3" fmla="*/ 4225637 w 4225637"/>
              <a:gd name="connsiteY3" fmla="*/ 0 h 5375564"/>
              <a:gd name="connsiteX4" fmla="*/ 0 w 4225637"/>
              <a:gd name="connsiteY4" fmla="*/ 0 h 5375564"/>
              <a:gd name="connsiteX0" fmla="*/ 955646 w 4211799"/>
              <a:gd name="connsiteY0" fmla="*/ 0 h 5375564"/>
              <a:gd name="connsiteX1" fmla="*/ 17 w 4211799"/>
              <a:gd name="connsiteY1" fmla="*/ 5375564 h 5375564"/>
              <a:gd name="connsiteX2" fmla="*/ 3200417 w 4211799"/>
              <a:gd name="connsiteY2" fmla="*/ 5375564 h 5375564"/>
              <a:gd name="connsiteX3" fmla="*/ 4211799 w 4211799"/>
              <a:gd name="connsiteY3" fmla="*/ 0 h 5375564"/>
              <a:gd name="connsiteX4" fmla="*/ 955646 w 4211799"/>
              <a:gd name="connsiteY4" fmla="*/ 0 h 5375564"/>
              <a:gd name="connsiteX0" fmla="*/ 8966 w 3265119"/>
              <a:gd name="connsiteY0" fmla="*/ 0 h 5386581"/>
              <a:gd name="connsiteX1" fmla="*/ 787 w 3265119"/>
              <a:gd name="connsiteY1" fmla="*/ 5386581 h 5386581"/>
              <a:gd name="connsiteX2" fmla="*/ 2253737 w 3265119"/>
              <a:gd name="connsiteY2" fmla="*/ 5375564 h 5386581"/>
              <a:gd name="connsiteX3" fmla="*/ 3265119 w 3265119"/>
              <a:gd name="connsiteY3" fmla="*/ 0 h 5386581"/>
              <a:gd name="connsiteX4" fmla="*/ 8966 w 3265119"/>
              <a:gd name="connsiteY4" fmla="*/ 0 h 538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119" h="5386581">
                <a:moveTo>
                  <a:pt x="8966" y="0"/>
                </a:moveTo>
                <a:cubicBezTo>
                  <a:pt x="13584" y="1791855"/>
                  <a:pt x="-3831" y="3594726"/>
                  <a:pt x="787" y="5386581"/>
                </a:cubicBezTo>
                <a:lnTo>
                  <a:pt x="2253737" y="5375564"/>
                </a:lnTo>
                <a:lnTo>
                  <a:pt x="3265119" y="0"/>
                </a:lnTo>
                <a:lnTo>
                  <a:pt x="8966" y="0"/>
                </a:lnTo>
                <a:close/>
              </a:path>
            </a:pathLst>
          </a:custGeom>
          <a:solidFill>
            <a:srgbClr val="A34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6120A7C-84FD-C74A-85D2-94E7A47837DE}"/>
              </a:ext>
            </a:extLst>
          </p:cNvPr>
          <p:cNvSpPr/>
          <p:nvPr userDrawn="1"/>
        </p:nvSpPr>
        <p:spPr>
          <a:xfrm>
            <a:off x="11190516" y="1300908"/>
            <a:ext cx="1025237" cy="4821382"/>
          </a:xfrm>
          <a:custGeom>
            <a:avLst/>
            <a:gdLst>
              <a:gd name="connsiteX0" fmla="*/ 1011382 w 1025237"/>
              <a:gd name="connsiteY0" fmla="*/ 0 h 4821382"/>
              <a:gd name="connsiteX1" fmla="*/ 0 w 1025237"/>
              <a:gd name="connsiteY1" fmla="*/ 4821382 h 4821382"/>
              <a:gd name="connsiteX2" fmla="*/ 1025237 w 1025237"/>
              <a:gd name="connsiteY2" fmla="*/ 4821382 h 4821382"/>
              <a:gd name="connsiteX3" fmla="*/ 1011382 w 1025237"/>
              <a:gd name="connsiteY3" fmla="*/ 55418 h 4821382"/>
              <a:gd name="connsiteX4" fmla="*/ 1011382 w 1025237"/>
              <a:gd name="connsiteY4" fmla="*/ 0 h 482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237" h="4821382">
                <a:moveTo>
                  <a:pt x="1011382" y="0"/>
                </a:moveTo>
                <a:lnTo>
                  <a:pt x="0" y="4821382"/>
                </a:lnTo>
                <a:lnTo>
                  <a:pt x="1025237" y="4821382"/>
                </a:lnTo>
                <a:cubicBezTo>
                  <a:pt x="1020619" y="3232727"/>
                  <a:pt x="1016000" y="1644073"/>
                  <a:pt x="1011382" y="55418"/>
                </a:cubicBezTo>
                <a:lnTo>
                  <a:pt x="1011382" y="0"/>
                </a:lnTo>
                <a:close/>
              </a:path>
            </a:pathLst>
          </a:custGeom>
          <a:solidFill>
            <a:srgbClr val="A34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C26BD-062C-514F-874E-B5DD3D8390A6}"/>
              </a:ext>
            </a:extLst>
          </p:cNvPr>
          <p:cNvSpPr/>
          <p:nvPr userDrawn="1"/>
        </p:nvSpPr>
        <p:spPr>
          <a:xfrm>
            <a:off x="0" y="1189822"/>
            <a:ext cx="3265119" cy="100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6D75F-744C-BD47-911C-8188D102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8" y="1240377"/>
            <a:ext cx="11907544" cy="90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25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4" r:id="rId3"/>
    <p:sldLayoutId id="2147484005" r:id="rId4"/>
    <p:sldLayoutId id="2147484006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24B9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F5A89-D868-0F46-8E30-329C59FF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A4CEC-98F8-BC46-8A6F-02A506225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A096A-40D6-7C4E-B1BB-34EF89B60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5F96-47F4-9941-8F53-69DB8F46E3B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50616-782A-894E-BB4F-3FD0642EC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488AE-1FED-F146-9C60-29303B2B2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C111-BDC9-DA4A-9CB1-E773CC78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image" Target="../media/image8.emf"/><Relationship Id="rId4" Type="http://schemas.openxmlformats.org/officeDocument/2006/relationships/tags" Target="../tags/tag12.xml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10" Type="http://schemas.openxmlformats.org/officeDocument/2006/relationships/image" Target="../media/image9.emf"/><Relationship Id="rId4" Type="http://schemas.openxmlformats.org/officeDocument/2006/relationships/tags" Target="../tags/tag16.xml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10" Type="http://schemas.openxmlformats.org/officeDocument/2006/relationships/image" Target="../media/image15.emf"/><Relationship Id="rId4" Type="http://schemas.openxmlformats.org/officeDocument/2006/relationships/tags" Target="../tags/tag20.xml"/><Relationship Id="rId9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3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10" Type="http://schemas.openxmlformats.org/officeDocument/2006/relationships/image" Target="../media/image16.emf"/><Relationship Id="rId4" Type="http://schemas.openxmlformats.org/officeDocument/2006/relationships/tags" Target="../tags/tag24.xml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image" Target="../media/image3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10" Type="http://schemas.openxmlformats.org/officeDocument/2006/relationships/image" Target="../media/image4.emf"/><Relationship Id="rId4" Type="http://schemas.openxmlformats.org/officeDocument/2006/relationships/tags" Target="../tags/tag8.xml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180F-DCE0-DE45-BC7C-F88C4CA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206" y="4447860"/>
            <a:ext cx="3531702" cy="901423"/>
          </a:xfrm>
        </p:spPr>
        <p:txBody>
          <a:bodyPr>
            <a:normAutofit/>
          </a:bodyPr>
          <a:lstStyle/>
          <a:p>
            <a:pPr algn="ctr"/>
            <a:r>
              <a:rPr lang="en-GB" altLang="en-US" sz="4000" dirty="0"/>
              <a:t>Fever and Rash</a:t>
            </a:r>
            <a:endParaRPr lang="en-US" sz="4100" b="1" dirty="0"/>
          </a:p>
        </p:txBody>
      </p:sp>
    </p:spTree>
    <p:extLst>
      <p:ext uri="{BB962C8B-B14F-4D97-AF65-F5344CB8AC3E}">
        <p14:creationId xmlns:p14="http://schemas.microsoft.com/office/powerpoint/2010/main" val="38477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61A424-69ED-084B-8408-D7240A3A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E8EE8E7-6526-9945-9049-F80D8DCF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pic>
        <p:nvPicPr>
          <p:cNvPr id="8" name="Picture 5" descr="DSCN1403">
            <a:extLst>
              <a:ext uri="{FF2B5EF4-FFF2-40B4-BE49-F238E27FC236}">
                <a16:creationId xmlns:a16="http://schemas.microsoft.com/office/drawing/2014/main" id="{D388B5F7-3459-024A-A72D-5E32AD2F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37501" y="1240377"/>
            <a:ext cx="6242050" cy="468471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1831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>
            <a:extLst>
              <a:ext uri="{FF2B5EF4-FFF2-40B4-BE49-F238E27FC236}">
                <a16:creationId xmlns:a16="http://schemas.microsoft.com/office/drawing/2014/main" id="{FAC9005F-D62A-204B-BB36-F3FEF2CD122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27931" y="2325303"/>
            <a:ext cx="3535269" cy="34917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sz="2800" dirty="0"/>
              <a:t>Meningococcal Disease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sz="2800" dirty="0"/>
              <a:t>Scarlet Fever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sz="2800" dirty="0"/>
              <a:t>Steven-Johnson Syndrome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sz="2800" dirty="0"/>
              <a:t>Toxic Shock Syndrome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sz="2800" dirty="0"/>
              <a:t>Other viral infection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sz="2800" dirty="0"/>
              <a:t>Vasculitis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61A424-69ED-084B-8408-D7240A3AD7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5" name="TPQuestion">
            <a:extLst>
              <a:ext uri="{FF2B5EF4-FFF2-40B4-BE49-F238E27FC236}">
                <a16:creationId xmlns:a16="http://schemas.microsoft.com/office/drawing/2014/main" id="{BE8EE8E7-6526-9945-9049-F80D8DCF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D537A-2F0F-4370-8618-60792FA3EB83}"/>
              </a:ext>
            </a:extLst>
          </p:cNvPr>
          <p:cNvSpPr txBox="1"/>
          <p:nvPr/>
        </p:nvSpPr>
        <p:spPr>
          <a:xfrm>
            <a:off x="3830400" y="964800"/>
            <a:ext cx="60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do you think is going on?</a:t>
            </a:r>
          </a:p>
          <a:p>
            <a:endParaRPr lang="en-GB" dirty="0"/>
          </a:p>
        </p:txBody>
      </p:sp>
      <p:graphicFrame>
        <p:nvGraphicFramePr>
          <p:cNvPr id="2" name="TPChart">
            <a:extLst>
              <a:ext uri="{FF2B5EF4-FFF2-40B4-BE49-F238E27FC236}">
                <a16:creationId xmlns:a16="http://schemas.microsoft.com/office/drawing/2014/main" id="{A1252764-6F8C-4967-80ED-B4B40780D81E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58006074"/>
              </p:ext>
            </p:extLst>
          </p:nvPr>
        </p:nvGraphicFramePr>
        <p:xfrm>
          <a:off x="6999967" y="2325303"/>
          <a:ext cx="7864533" cy="663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9" imgW="15240000" imgH="12858750" progId="MSGraph.Chart.8">
                  <p:embed followColorScheme="full"/>
                </p:oleObj>
              </mc:Choice>
              <mc:Fallback>
                <p:oleObj name="Chart" r:id="rId9" imgW="15240000" imgH="128587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99967" y="2325303"/>
                        <a:ext cx="7864533" cy="663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PResponseCounter">
            <a:extLst>
              <a:ext uri="{FF2B5EF4-FFF2-40B4-BE49-F238E27FC236}">
                <a16:creationId xmlns:a16="http://schemas.microsoft.com/office/drawing/2014/main" id="{6717E771-3547-4F7A-AA26-2D60451B07E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06449" y="5757618"/>
            <a:ext cx="1905000" cy="889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</a:rPr>
              <a:t>Response Counter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119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>
            <a:extLst>
              <a:ext uri="{FF2B5EF4-FFF2-40B4-BE49-F238E27FC236}">
                <a16:creationId xmlns:a16="http://schemas.microsoft.com/office/drawing/2014/main" id="{FAC9005F-D62A-204B-BB36-F3FEF2CD122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27931" y="2325303"/>
            <a:ext cx="3729669" cy="34917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sz="2000"/>
              <a:t>Reassure and send home with fever safety net advice sheet and analgesia?</a:t>
            </a:r>
            <a:endParaRPr lang="en-GB" sz="2000" dirty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dirty="0"/>
              <a:t>Review again later the same day?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dirty="0"/>
              <a:t>Arrange urgent review in hospital?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dirty="0"/>
              <a:t>Transfer urgently to hospital in ambulance?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61A424-69ED-084B-8408-D7240A3AD7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5" name="TPQuestion">
            <a:extLst>
              <a:ext uri="{FF2B5EF4-FFF2-40B4-BE49-F238E27FC236}">
                <a16:creationId xmlns:a16="http://schemas.microsoft.com/office/drawing/2014/main" id="{BE8EE8E7-6526-9945-9049-F80D8DCF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0EDA7-C693-4E11-8464-F26EC06C62A9}"/>
              </a:ext>
            </a:extLst>
          </p:cNvPr>
          <p:cNvSpPr txBox="1"/>
          <p:nvPr/>
        </p:nvSpPr>
        <p:spPr>
          <a:xfrm>
            <a:off x="4060533" y="756224"/>
            <a:ext cx="6235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would you do next?</a:t>
            </a:r>
          </a:p>
          <a:p>
            <a:endParaRPr lang="en-GB" dirty="0"/>
          </a:p>
        </p:txBody>
      </p:sp>
      <p:graphicFrame>
        <p:nvGraphicFramePr>
          <p:cNvPr id="2" name="TPChart">
            <a:extLst>
              <a:ext uri="{FF2B5EF4-FFF2-40B4-BE49-F238E27FC236}">
                <a16:creationId xmlns:a16="http://schemas.microsoft.com/office/drawing/2014/main" id="{A57BFD93-BD1D-4FC3-B8AC-26CC9DDA0F3B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73928712"/>
              </p:ext>
            </p:extLst>
          </p:nvPr>
        </p:nvGraphicFramePr>
        <p:xfrm>
          <a:off x="7196266" y="2141800"/>
          <a:ext cx="7988500" cy="674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9" imgW="15240000" imgH="12858750" progId="MSGraph.Chart.8">
                  <p:embed followColorScheme="full"/>
                </p:oleObj>
              </mc:Choice>
              <mc:Fallback>
                <p:oleObj name="Chart" r:id="rId9" imgW="15240000" imgH="128587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96266" y="2141800"/>
                        <a:ext cx="7988500" cy="6740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PResponseCounter">
            <a:extLst>
              <a:ext uri="{FF2B5EF4-FFF2-40B4-BE49-F238E27FC236}">
                <a16:creationId xmlns:a16="http://schemas.microsoft.com/office/drawing/2014/main" id="{DF7FA155-6DA2-45B3-8A66-0465BFDAB0D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75431" y="5734000"/>
            <a:ext cx="1905000" cy="889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</a:rPr>
              <a:t>Response Counter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110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E516A-713F-0D46-8E2B-AF2666BB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295" y="2325303"/>
            <a:ext cx="7732295" cy="42935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Rash often preceded by prodromal illness (fever, sore throat, myalgia, conjunctivitis). </a:t>
            </a:r>
          </a:p>
          <a:p>
            <a:pPr>
              <a:lnSpc>
                <a:spcPct val="100000"/>
              </a:lnSpc>
            </a:pPr>
            <a:r>
              <a:rPr lang="en-GB" dirty="0"/>
              <a:t>Rash starts on trunk, extends to limbs (spares soles and palms).</a:t>
            </a:r>
          </a:p>
          <a:p>
            <a:pPr>
              <a:lnSpc>
                <a:spcPct val="100000"/>
              </a:lnSpc>
            </a:pPr>
            <a:r>
              <a:rPr lang="en-GB" dirty="0"/>
              <a:t>Mucosal involvement including eyes, mouth/lips, pharynx/oesophagus, genitalia, upper respiratory tract and GI tract. </a:t>
            </a:r>
          </a:p>
          <a:p>
            <a:pPr>
              <a:lnSpc>
                <a:spcPct val="100000"/>
              </a:lnSpc>
            </a:pPr>
            <a:r>
              <a:rPr lang="en-GB" dirty="0"/>
              <a:t>Causes include infections and drugs </a:t>
            </a:r>
          </a:p>
          <a:p>
            <a:pPr>
              <a:lnSpc>
                <a:spcPct val="100000"/>
              </a:lnSpc>
            </a:pPr>
            <a:r>
              <a:rPr lang="en-GB" dirty="0"/>
              <a:t>100 x increased risk in people with HIV</a:t>
            </a:r>
          </a:p>
          <a:p>
            <a:pPr>
              <a:lnSpc>
                <a:spcPct val="100000"/>
              </a:lnSpc>
            </a:pPr>
            <a:r>
              <a:rPr lang="en-GB" dirty="0"/>
              <a:t>Supportive treatment re analgesia, fluids – if severe disease, steroids. If eye involvement, for ophthalmology review: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Ocular involvement in up to 50% of patients: ranges from mild mucopurulent conjunctivitis to severe perforating corneal ulcers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7DA58-3B3E-5E48-89A2-8A2A683B2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B26C12B-4C35-4D47-89B7-B7D5C440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Steven-Johnson Syndrome</a:t>
            </a:r>
          </a:p>
        </p:txBody>
      </p:sp>
    </p:spTree>
    <p:extLst>
      <p:ext uri="{BB962C8B-B14F-4D97-AF65-F5344CB8AC3E}">
        <p14:creationId xmlns:p14="http://schemas.microsoft.com/office/powerpoint/2010/main" val="19966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61A424-69ED-084B-8408-D7240A3A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E8EE8E7-6526-9945-9049-F80D8DCF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E7FAC8-F5DC-D949-870D-99922732C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874" y="1240377"/>
            <a:ext cx="7661212" cy="50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2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B180-4091-4D1B-86AB-15E2938E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netting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7CA51-241F-4B6D-8DEB-AF319F6CB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06" y="0"/>
            <a:ext cx="5104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192F9-F2BA-1740-B993-AC05829C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399" y="2325303"/>
            <a:ext cx="7694023" cy="39077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2 year old boy with fever since 5 days:</a:t>
            </a:r>
          </a:p>
          <a:p>
            <a:pPr lvl="1"/>
            <a:r>
              <a:rPr lang="en-GB" dirty="0"/>
              <a:t>Associated with overwhelming misery</a:t>
            </a:r>
          </a:p>
          <a:p>
            <a:pPr lvl="1"/>
            <a:r>
              <a:rPr lang="en-GB" dirty="0"/>
              <a:t>Bilateral conjunctivitis day 2 – non-exudative – resolved by day 4</a:t>
            </a:r>
          </a:p>
          <a:p>
            <a:pPr lvl="1"/>
            <a:r>
              <a:rPr lang="en-GB" dirty="0"/>
              <a:t>Generalised blanching rash day 3</a:t>
            </a:r>
          </a:p>
          <a:p>
            <a:pPr lvl="2"/>
            <a:r>
              <a:rPr lang="en-GB" dirty="0"/>
              <a:t>Presented to primary care day 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3CFDB5-1405-EE4F-B6B6-213A272C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06E37F2-BB56-3F4E-8D6A-A9F0FE08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41842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8C8F8B-C245-2A44-9C2B-1B807B192C5E}"/>
              </a:ext>
            </a:extLst>
          </p:cNvPr>
          <p:cNvSpPr txBox="1">
            <a:spLocks/>
          </p:cNvSpPr>
          <p:nvPr/>
        </p:nvSpPr>
        <p:spPr>
          <a:xfrm>
            <a:off x="3749604" y="2325303"/>
            <a:ext cx="6627377" cy="3491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Temp 39.5°, HR 160, RR 36, warm peripheries, refill &lt;2 s</a:t>
            </a:r>
          </a:p>
          <a:p>
            <a:r>
              <a:rPr lang="en-GB" dirty="0"/>
              <a:t>Widespread rash, </a:t>
            </a:r>
            <a:r>
              <a:rPr lang="en-GB" dirty="0" err="1"/>
              <a:t>papular</a:t>
            </a:r>
            <a:r>
              <a:rPr lang="en-GB" dirty="0"/>
              <a:t>, erythematous lesions; blanching</a:t>
            </a:r>
          </a:p>
          <a:p>
            <a:r>
              <a:rPr lang="en-GB" dirty="0"/>
              <a:t>Miserable ++</a:t>
            </a:r>
          </a:p>
          <a:p>
            <a:r>
              <a:rPr lang="en-GB" dirty="0"/>
              <a:t>Mucosal erythema – red lips and red tongue</a:t>
            </a:r>
          </a:p>
          <a:p>
            <a:r>
              <a:rPr lang="en-GB" dirty="0"/>
              <a:t>No conjunctivitis</a:t>
            </a:r>
          </a:p>
          <a:p>
            <a:r>
              <a:rPr lang="en-GB" dirty="0"/>
              <a:t>Cervical LAN – non-tender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66CE1-4E19-F843-AD58-8A8AF7FC4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C06A3EB-8896-C74A-823A-93A5AC4B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3 -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180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066CE1-4E19-F843-AD58-8A8AF7FC4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C06A3EB-8896-C74A-823A-93A5AC4B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7FE0-EABF-FD40-A83F-8FC2C07EE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012" y="1423987"/>
            <a:ext cx="70294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8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066CE1-4E19-F843-AD58-8A8AF7FC4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C06A3EB-8896-C74A-823A-93A5AC4B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60284-9258-5644-8B6E-252117EE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73" y="1384566"/>
            <a:ext cx="7121070" cy="47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192F9-F2BA-1740-B993-AC05829C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399" y="2179532"/>
            <a:ext cx="7694023" cy="3907759"/>
          </a:xfrm>
        </p:spPr>
        <p:txBody>
          <a:bodyPr>
            <a:normAutofit/>
          </a:bodyPr>
          <a:lstStyle/>
          <a:p>
            <a:r>
              <a:rPr lang="en-GB" dirty="0"/>
              <a:t>5 year old boy</a:t>
            </a:r>
          </a:p>
          <a:p>
            <a:r>
              <a:rPr lang="en-GB" dirty="0"/>
              <a:t>New onset rash on legs since 1 day</a:t>
            </a:r>
          </a:p>
          <a:p>
            <a:r>
              <a:rPr lang="en-GB" dirty="0"/>
              <a:t>URTI 1 week ago</a:t>
            </a:r>
          </a:p>
          <a:p>
            <a:r>
              <a:rPr lang="en-GB" dirty="0"/>
              <a:t>Complaining of pain in knees and ankles and tummy ache</a:t>
            </a:r>
          </a:p>
          <a:p>
            <a:endParaRPr lang="en-GB" dirty="0"/>
          </a:p>
          <a:p>
            <a:r>
              <a:rPr lang="en-GB" dirty="0"/>
              <a:t>O/E alert, interactive – “doesn’t look unwell”. </a:t>
            </a:r>
          </a:p>
          <a:p>
            <a:r>
              <a:rPr lang="en-GB" dirty="0"/>
              <a:t>Warm peripheries, refill &lt;2 seconds</a:t>
            </a:r>
          </a:p>
          <a:p>
            <a:r>
              <a:rPr lang="en-GB" dirty="0"/>
              <a:t>Temp 38.1°, HR 110, RR 25</a:t>
            </a:r>
          </a:p>
          <a:p>
            <a:r>
              <a:rPr lang="en-GB" dirty="0"/>
              <a:t>Purpuric rash on legs and swollen ankles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3CFDB5-1405-EE4F-B6B6-213A272C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06E37F2-BB56-3F4E-8D6A-A9F0FE08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19651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066CE1-4E19-F843-AD58-8A8AF7FC4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C06A3EB-8896-C74A-823A-93A5AC4B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31595-916C-4E4A-8535-8DE071B06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44" y="1529135"/>
            <a:ext cx="7164833" cy="46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>
            <a:extLst>
              <a:ext uri="{FF2B5EF4-FFF2-40B4-BE49-F238E27FC236}">
                <a16:creationId xmlns:a16="http://schemas.microsoft.com/office/drawing/2014/main" id="{D81192F9-F2BA-1740-B993-AC05829C2808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349566" y="2325303"/>
            <a:ext cx="2825368" cy="390775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dirty="0"/>
              <a:t>Scarlet Fever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dirty="0"/>
              <a:t>Meningococcal disease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dirty="0"/>
              <a:t>Measles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dirty="0"/>
              <a:t>Other viral infection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dirty="0"/>
              <a:t>Vasculitis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dirty="0"/>
              <a:t>Malignancy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dirty="0"/>
              <a:t>Steven-Johnson Syndrome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3CFDB5-1405-EE4F-B6B6-213A272CCD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11" name="TPQuestion">
            <a:extLst>
              <a:ext uri="{FF2B5EF4-FFF2-40B4-BE49-F238E27FC236}">
                <a16:creationId xmlns:a16="http://schemas.microsoft.com/office/drawing/2014/main" id="{406E37F2-BB56-3F4E-8D6A-A9F0FE08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2A7E-8399-4E05-9011-8F8787407ABD}"/>
              </a:ext>
            </a:extLst>
          </p:cNvPr>
          <p:cNvSpPr txBox="1"/>
          <p:nvPr/>
        </p:nvSpPr>
        <p:spPr>
          <a:xfrm>
            <a:off x="3492000" y="806400"/>
            <a:ext cx="696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do you think is going on?</a:t>
            </a:r>
          </a:p>
          <a:p>
            <a:endParaRPr lang="en-GB" dirty="0"/>
          </a:p>
        </p:txBody>
      </p:sp>
      <p:graphicFrame>
        <p:nvGraphicFramePr>
          <p:cNvPr id="2" name="TPChart">
            <a:extLst>
              <a:ext uri="{FF2B5EF4-FFF2-40B4-BE49-F238E27FC236}">
                <a16:creationId xmlns:a16="http://schemas.microsoft.com/office/drawing/2014/main" id="{C7BAE0D6-7985-4786-A4D2-454225B7D1E3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83713309"/>
              </p:ext>
            </p:extLst>
          </p:nvPr>
        </p:nvGraphicFramePr>
        <p:xfrm>
          <a:off x="6595200" y="2141800"/>
          <a:ext cx="7866100" cy="6637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hart" r:id="rId9" imgW="15240000" imgH="12858750" progId="MSGraph.Chart.8">
                  <p:embed followColorScheme="full"/>
                </p:oleObj>
              </mc:Choice>
              <mc:Fallback>
                <p:oleObj name="Chart" r:id="rId9" imgW="15240000" imgH="128587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95200" y="2141800"/>
                        <a:ext cx="7866100" cy="6637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PResponseCounter">
            <a:extLst>
              <a:ext uri="{FF2B5EF4-FFF2-40B4-BE49-F238E27FC236}">
                <a16:creationId xmlns:a16="http://schemas.microsoft.com/office/drawing/2014/main" id="{50C782D2-514F-4120-975D-2A334FC1035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58800" y="5842000"/>
            <a:ext cx="1905000" cy="889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</a:rPr>
              <a:t>Response Counter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336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>
            <a:extLst>
              <a:ext uri="{FF2B5EF4-FFF2-40B4-BE49-F238E27FC236}">
                <a16:creationId xmlns:a16="http://schemas.microsoft.com/office/drawing/2014/main" id="{D81192F9-F2BA-1740-B993-AC05829C2808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14716" y="2260965"/>
            <a:ext cx="4031684" cy="390775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GB"/>
              <a:t>Reassure and send home with safety net advice sheet?</a:t>
            </a:r>
            <a:endParaRPr lang="en-US" dirty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dirty="0"/>
              <a:t>Review again later the same day?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dirty="0"/>
              <a:t>Call </a:t>
            </a:r>
            <a:r>
              <a:rPr lang="en-US" dirty="0" err="1"/>
              <a:t>paediatrician</a:t>
            </a:r>
            <a:r>
              <a:rPr lang="en-US" dirty="0"/>
              <a:t> urgently?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dirty="0"/>
              <a:t>Transfer to hospital urgently by ambulance?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3CFDB5-1405-EE4F-B6B6-213A272CCD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11" name="TPQuestion">
            <a:extLst>
              <a:ext uri="{FF2B5EF4-FFF2-40B4-BE49-F238E27FC236}">
                <a16:creationId xmlns:a16="http://schemas.microsoft.com/office/drawing/2014/main" id="{406E37F2-BB56-3F4E-8D6A-A9F0FE08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EFDC3-CCDC-4AC2-A226-2801885DA0D0}"/>
              </a:ext>
            </a:extLst>
          </p:cNvPr>
          <p:cNvSpPr txBox="1"/>
          <p:nvPr/>
        </p:nvSpPr>
        <p:spPr>
          <a:xfrm>
            <a:off x="3978790" y="806400"/>
            <a:ext cx="696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do you do next?</a:t>
            </a:r>
          </a:p>
          <a:p>
            <a:endParaRPr lang="en-GB" dirty="0"/>
          </a:p>
        </p:txBody>
      </p:sp>
      <p:graphicFrame>
        <p:nvGraphicFramePr>
          <p:cNvPr id="2" name="TPChart">
            <a:extLst>
              <a:ext uri="{FF2B5EF4-FFF2-40B4-BE49-F238E27FC236}">
                <a16:creationId xmlns:a16="http://schemas.microsoft.com/office/drawing/2014/main" id="{1FE21EEC-DC8A-4B08-A5C3-537697796B9D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03635769"/>
              </p:ext>
            </p:extLst>
          </p:nvPr>
        </p:nvGraphicFramePr>
        <p:xfrm>
          <a:off x="7329600" y="2088028"/>
          <a:ext cx="7966900" cy="672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9" imgW="15240000" imgH="12858750" progId="MSGraph.Chart.8">
                  <p:embed followColorScheme="full"/>
                </p:oleObj>
              </mc:Choice>
              <mc:Fallback>
                <p:oleObj name="Chart" r:id="rId9" imgW="15240000" imgH="128587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29600" y="2088028"/>
                        <a:ext cx="7966900" cy="6722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PResponseCounter">
            <a:extLst>
              <a:ext uri="{FF2B5EF4-FFF2-40B4-BE49-F238E27FC236}">
                <a16:creationId xmlns:a16="http://schemas.microsoft.com/office/drawing/2014/main" id="{2E4C0DCF-0F95-494D-BE6E-FA8CE631F23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08400" y="5617623"/>
            <a:ext cx="1905000" cy="889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</a:rPr>
              <a:t>Response Counter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5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192F9-F2BA-1740-B993-AC05829C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399" y="2325303"/>
            <a:ext cx="7694023" cy="3907759"/>
          </a:xfrm>
        </p:spPr>
        <p:txBody>
          <a:bodyPr>
            <a:normAutofit/>
          </a:bodyPr>
          <a:lstStyle/>
          <a:p>
            <a:r>
              <a:rPr lang="en-GB" dirty="0"/>
              <a:t>Referred in to PAU</a:t>
            </a:r>
          </a:p>
          <a:p>
            <a:endParaRPr lang="en-GB" dirty="0"/>
          </a:p>
          <a:p>
            <a:r>
              <a:rPr lang="en-GB" dirty="0"/>
              <a:t>Bloods – CRP 156 mg/L, ALT 93 u/L, </a:t>
            </a:r>
            <a:r>
              <a:rPr lang="en-GB" dirty="0" err="1"/>
              <a:t>plts</a:t>
            </a:r>
            <a:r>
              <a:rPr lang="en-GB" dirty="0"/>
              <a:t> 319</a:t>
            </a:r>
          </a:p>
          <a:p>
            <a:r>
              <a:rPr lang="en-GB" dirty="0"/>
              <a:t>Impression – </a:t>
            </a:r>
            <a:r>
              <a:rPr lang="en-GB" dirty="0" err="1"/>
              <a:t>Gp</a:t>
            </a:r>
            <a:r>
              <a:rPr lang="en-GB" dirty="0"/>
              <a:t> A strep</a:t>
            </a:r>
          </a:p>
          <a:p>
            <a:pPr lvl="1"/>
            <a:r>
              <a:rPr lang="en-GB" dirty="0"/>
              <a:t>Started on IV ceftriaxone</a:t>
            </a:r>
          </a:p>
          <a:p>
            <a:pPr lvl="1"/>
            <a:r>
              <a:rPr lang="en-GB" dirty="0"/>
              <a:t>B/C, viral throat swab, urine sent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3CFDB5-1405-EE4F-B6B6-213A272C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06E37F2-BB56-3F4E-8D6A-A9F0FE08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8212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06E37F2-BB56-3F4E-8D6A-A9F0FE08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E278A75-240B-884E-AF17-2C48F8D51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728" y="1147114"/>
            <a:ext cx="8033657" cy="46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3CFDB5-1405-EE4F-B6B6-213A272C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06E37F2-BB56-3F4E-8D6A-A9F0FE08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FA535E-45F0-8045-8838-9C6564FAF90A}"/>
              </a:ext>
            </a:extLst>
          </p:cNvPr>
          <p:cNvGrpSpPr/>
          <p:nvPr/>
        </p:nvGrpSpPr>
        <p:grpSpPr>
          <a:xfrm>
            <a:off x="3951515" y="210219"/>
            <a:ext cx="5784176" cy="6437561"/>
            <a:chOff x="3639064" y="0"/>
            <a:chExt cx="6161942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2632DB-1ABE-FA42-8C75-74B9D00E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9064" y="0"/>
              <a:ext cx="6161942" cy="68580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9620E5-1DAC-5D49-838D-5B8CD556486C}"/>
                </a:ext>
              </a:extLst>
            </p:cNvPr>
            <p:cNvCxnSpPr/>
            <p:nvPr/>
          </p:nvCxnSpPr>
          <p:spPr>
            <a:xfrm>
              <a:off x="4418462" y="1016758"/>
              <a:ext cx="3207224" cy="1364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AD90625-F652-5141-9512-D933A131078C}"/>
                </a:ext>
              </a:extLst>
            </p:cNvPr>
            <p:cNvCxnSpPr/>
            <p:nvPr/>
          </p:nvCxnSpPr>
          <p:spPr>
            <a:xfrm>
              <a:off x="4168253" y="5857164"/>
              <a:ext cx="3382371" cy="35939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09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9005F-D62A-204B-BB36-F3FEF2CD1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217" y="2177214"/>
            <a:ext cx="8115299" cy="3944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Rare!</a:t>
            </a:r>
          </a:p>
          <a:p>
            <a:pPr marL="0" indent="0">
              <a:buNone/>
            </a:pPr>
            <a:r>
              <a:rPr lang="en-GB" dirty="0"/>
              <a:t>80% of cases occur in children &lt;5 years of age (peak incidence 1 to 2 years).</a:t>
            </a:r>
          </a:p>
          <a:p>
            <a:r>
              <a:rPr lang="en-GB" dirty="0"/>
              <a:t>Fever &gt;5 days</a:t>
            </a:r>
          </a:p>
          <a:p>
            <a:r>
              <a:rPr lang="en-GB" dirty="0"/>
              <a:t>Rash</a:t>
            </a:r>
          </a:p>
          <a:p>
            <a:r>
              <a:rPr lang="en-GB" dirty="0"/>
              <a:t>bilateral non-exudative conjunctivitis</a:t>
            </a:r>
          </a:p>
          <a:p>
            <a:r>
              <a:rPr lang="en-GB" dirty="0"/>
              <a:t>oral signs (red, cracked lips)</a:t>
            </a:r>
          </a:p>
          <a:p>
            <a:r>
              <a:rPr lang="en-GB" dirty="0"/>
              <a:t>oedema of hands/feet </a:t>
            </a:r>
          </a:p>
          <a:p>
            <a:r>
              <a:rPr lang="en-GB" dirty="0"/>
              <a:t>cervical LAN (&gt;1.5cm). </a:t>
            </a:r>
          </a:p>
          <a:p>
            <a:pPr marL="0" indent="0">
              <a:buNone/>
            </a:pPr>
            <a:r>
              <a:rPr lang="en-GB" dirty="0"/>
              <a:t>Signs may appear and disappear before others arise.</a:t>
            </a:r>
          </a:p>
          <a:p>
            <a:r>
              <a:rPr lang="en-GB" dirty="0"/>
              <a:t>PLUS: overwhelming misery extremely common. Reactivation of BG scar.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61A424-69ED-084B-8408-D7240A3A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E8EE8E7-6526-9945-9049-F80D8DCF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Kawasaki Disease</a:t>
            </a:r>
          </a:p>
        </p:txBody>
      </p:sp>
    </p:spTree>
    <p:extLst>
      <p:ext uri="{BB962C8B-B14F-4D97-AF65-F5344CB8AC3E}">
        <p14:creationId xmlns:p14="http://schemas.microsoft.com/office/powerpoint/2010/main" val="30330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9005F-D62A-204B-BB36-F3FEF2CD1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931" y="1056874"/>
            <a:ext cx="7514141" cy="5098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CAUSES OF FEVER AND RASH:</a:t>
            </a:r>
            <a:endParaRPr lang="en-GB" sz="2800" dirty="0"/>
          </a:p>
          <a:p>
            <a:endParaRPr lang="en-GB" dirty="0"/>
          </a:p>
          <a:p>
            <a:r>
              <a:rPr lang="en-GB" dirty="0"/>
              <a:t>Infection</a:t>
            </a:r>
          </a:p>
          <a:p>
            <a:pPr lvl="1"/>
            <a:r>
              <a:rPr lang="en-GB" dirty="0"/>
              <a:t>Viral – enterovirus, HHV6, EBV, CMV, adenovirus, measles, mumps, rubella, parvovirus etc</a:t>
            </a:r>
          </a:p>
          <a:p>
            <a:pPr lvl="1"/>
            <a:r>
              <a:rPr lang="en-GB" dirty="0"/>
              <a:t>Bacterial – impetigo, cellulitis, scarlet fever, staph/strep toxic shock syndrome, staph scalded skin syndrome</a:t>
            </a:r>
          </a:p>
          <a:p>
            <a:r>
              <a:rPr lang="en-GB" dirty="0"/>
              <a:t>Vasculitis – Kawasaki disease</a:t>
            </a:r>
          </a:p>
          <a:p>
            <a:r>
              <a:rPr lang="en-GB" dirty="0"/>
              <a:t>Connective tissue disease – JIA</a:t>
            </a:r>
          </a:p>
          <a:p>
            <a:r>
              <a:rPr lang="en-GB" dirty="0"/>
              <a:t>Drugs – Stevens Johnson syndrome, allergy- immediate or delayed hypersensitivity</a:t>
            </a:r>
          </a:p>
          <a:p>
            <a:r>
              <a:rPr lang="en-GB" dirty="0"/>
              <a:t>Trauma</a:t>
            </a:r>
          </a:p>
          <a:p>
            <a:r>
              <a:rPr lang="en-GB" dirty="0"/>
              <a:t>Neoplasia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61A424-69ED-084B-8408-D7240A3A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E8EE8E7-6526-9945-9049-F80D8DCF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15969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9005F-D62A-204B-BB36-F3FEF2CD1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303" y="2325303"/>
            <a:ext cx="7514141" cy="3830129"/>
          </a:xfrm>
        </p:spPr>
        <p:txBody>
          <a:bodyPr>
            <a:normAutofit/>
          </a:bodyPr>
          <a:lstStyle/>
          <a:p>
            <a:r>
              <a:rPr lang="en-GB" dirty="0"/>
              <a:t>Cardiovascular compromise</a:t>
            </a:r>
          </a:p>
          <a:p>
            <a:pPr lvl="0"/>
            <a:r>
              <a:rPr lang="en-GB" dirty="0"/>
              <a:t>Mucous membrane involvement</a:t>
            </a:r>
          </a:p>
          <a:p>
            <a:pPr lvl="0"/>
            <a:r>
              <a:rPr lang="en-GB" dirty="0"/>
              <a:t>Blistering/peeling of skin</a:t>
            </a:r>
          </a:p>
          <a:p>
            <a:pPr lvl="0"/>
            <a:r>
              <a:rPr lang="en-GB" dirty="0"/>
              <a:t>Petechial/purpuric rash</a:t>
            </a:r>
          </a:p>
          <a:p>
            <a:pPr lvl="0"/>
            <a:r>
              <a:rPr lang="en-GB" dirty="0"/>
              <a:t>Severe pain out of proportion to the clinical examination – think of necrotising fasciitis!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61A424-69ED-084B-8408-D7240A3A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E8EE8E7-6526-9945-9049-F80D8DCF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CEA7E-7068-42F1-8444-BE10911A7008}"/>
              </a:ext>
            </a:extLst>
          </p:cNvPr>
          <p:cNvSpPr txBox="1"/>
          <p:nvPr/>
        </p:nvSpPr>
        <p:spPr>
          <a:xfrm>
            <a:off x="3492000" y="806400"/>
            <a:ext cx="696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Look out for red flags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75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D42D13-9014-594C-9B7F-3CD4B1B13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206" y="4447860"/>
            <a:ext cx="8029565" cy="901423"/>
          </a:xfrm>
        </p:spPr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930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3CFDB5-1405-EE4F-B6B6-213A272C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06E37F2-BB56-3F4E-8D6A-A9F0FE08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8D514-6E0A-2746-B6C1-2731B1B28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666" y="393031"/>
            <a:ext cx="4368000" cy="6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7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>
            <a:extLst>
              <a:ext uri="{FF2B5EF4-FFF2-40B4-BE49-F238E27FC236}">
                <a16:creationId xmlns:a16="http://schemas.microsoft.com/office/drawing/2014/main" id="{FAC9005F-D62A-204B-BB36-F3FEF2CD122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27931" y="2325303"/>
            <a:ext cx="4219269" cy="34917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Transfer urgently to hospital by ambulance?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Reassure and send home with safety net advice?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Review again later the same day?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Arrange urgent paediatric review?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61A424-69ED-084B-8408-D7240A3AD7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5" name="TPQuestion">
            <a:extLst>
              <a:ext uri="{FF2B5EF4-FFF2-40B4-BE49-F238E27FC236}">
                <a16:creationId xmlns:a16="http://schemas.microsoft.com/office/drawing/2014/main" id="{BE8EE8E7-6526-9945-9049-F80D8DCF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981A6-E4C3-471A-BAF7-5F3E2BA81F2D}"/>
              </a:ext>
            </a:extLst>
          </p:cNvPr>
          <p:cNvSpPr txBox="1"/>
          <p:nvPr/>
        </p:nvSpPr>
        <p:spPr>
          <a:xfrm>
            <a:off x="3859200" y="806400"/>
            <a:ext cx="6235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would you do next?</a:t>
            </a:r>
          </a:p>
          <a:p>
            <a:endParaRPr lang="en-GB" dirty="0"/>
          </a:p>
        </p:txBody>
      </p:sp>
      <p:graphicFrame>
        <p:nvGraphicFramePr>
          <p:cNvPr id="2" name="TPChart">
            <a:extLst>
              <a:ext uri="{FF2B5EF4-FFF2-40B4-BE49-F238E27FC236}">
                <a16:creationId xmlns:a16="http://schemas.microsoft.com/office/drawing/2014/main" id="{8CCA8296-43E7-4DAC-BDB9-401DC0EF7A25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3876038"/>
              </p:ext>
            </p:extLst>
          </p:nvPr>
        </p:nvGraphicFramePr>
        <p:xfrm>
          <a:off x="7408800" y="2325303"/>
          <a:ext cx="8110900" cy="684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9" imgW="15240000" imgH="12858750" progId="MSGraph.Chart.8">
                  <p:embed followColorScheme="full"/>
                </p:oleObj>
              </mc:Choice>
              <mc:Fallback>
                <p:oleObj name="Chart" r:id="rId9" imgW="15240000" imgH="128587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08800" y="2325303"/>
                        <a:ext cx="8110900" cy="6843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PResponseCounter">
            <a:extLst>
              <a:ext uri="{FF2B5EF4-FFF2-40B4-BE49-F238E27FC236}">
                <a16:creationId xmlns:a16="http://schemas.microsoft.com/office/drawing/2014/main" id="{1EDB0F2D-347D-434B-A4DD-4B91C68CF3C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45200" y="5607100"/>
            <a:ext cx="1905000" cy="889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algn="ctr"/>
            <a:r>
              <a:rPr lang="en-GB" sz="2000">
                <a:solidFill>
                  <a:schemeClr val="tx1"/>
                </a:solidFill>
                <a:latin typeface="Tahoma" panose="020B0604030504040204" pitchFamily="34" charset="0"/>
              </a:rPr>
              <a:t>Response Counter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71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>
            <a:extLst>
              <a:ext uri="{FF2B5EF4-FFF2-40B4-BE49-F238E27FC236}">
                <a16:creationId xmlns:a16="http://schemas.microsoft.com/office/drawing/2014/main" id="{FAC9005F-D62A-204B-BB36-F3FEF2CD122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27931" y="2325303"/>
            <a:ext cx="3132069" cy="34917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sz="2000"/>
              <a:t>Meningococcal Disease</a:t>
            </a:r>
            <a:endParaRPr lang="en-GB" sz="2000" dirty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dirty="0"/>
              <a:t>Scarlet Fever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dirty="0"/>
              <a:t>Measles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dirty="0"/>
              <a:t>Other viral infection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 dirty="0"/>
              <a:t>Vasculitis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  <a:defRPr/>
            </a:pPr>
            <a:r>
              <a:rPr lang="en-GB"/>
              <a:t>Malignancy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61A424-69ED-084B-8408-D7240A3AD7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5" name="TPQuestion">
            <a:extLst>
              <a:ext uri="{FF2B5EF4-FFF2-40B4-BE49-F238E27FC236}">
                <a16:creationId xmlns:a16="http://schemas.microsoft.com/office/drawing/2014/main" id="{BE8EE8E7-6526-9945-9049-F80D8DCF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243E5-F2CF-480F-923C-B907CAF0142F}"/>
              </a:ext>
            </a:extLst>
          </p:cNvPr>
          <p:cNvSpPr txBox="1"/>
          <p:nvPr/>
        </p:nvSpPr>
        <p:spPr>
          <a:xfrm>
            <a:off x="3830400" y="964800"/>
            <a:ext cx="60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do you think is going on?</a:t>
            </a:r>
          </a:p>
          <a:p>
            <a:endParaRPr lang="en-GB" dirty="0"/>
          </a:p>
        </p:txBody>
      </p:sp>
      <p:graphicFrame>
        <p:nvGraphicFramePr>
          <p:cNvPr id="4" name="TPChart">
            <a:extLst>
              <a:ext uri="{FF2B5EF4-FFF2-40B4-BE49-F238E27FC236}">
                <a16:creationId xmlns:a16="http://schemas.microsoft.com/office/drawing/2014/main" id="{1C97B901-F119-4BCF-B2D5-605B578B34D6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10535151"/>
              </p:ext>
            </p:extLst>
          </p:nvPr>
        </p:nvGraphicFramePr>
        <p:xfrm>
          <a:off x="7005600" y="1926028"/>
          <a:ext cx="7621300" cy="643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9" imgW="15240000" imgH="12858750" progId="MSGraph.Chart.8">
                  <p:embed followColorScheme="full"/>
                </p:oleObj>
              </mc:Choice>
              <mc:Fallback>
                <p:oleObj name="Chart" r:id="rId9" imgW="15240000" imgH="128587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05600" y="1926028"/>
                        <a:ext cx="7621300" cy="6430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PResponseCounter">
            <a:extLst>
              <a:ext uri="{FF2B5EF4-FFF2-40B4-BE49-F238E27FC236}">
                <a16:creationId xmlns:a16="http://schemas.microsoft.com/office/drawing/2014/main" id="{5895C966-C5A8-4715-A949-5208F3DAB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75431" y="5556018"/>
            <a:ext cx="1905000" cy="889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</a:rPr>
              <a:t>Response Counter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452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F905A4-76FF-7544-BABB-46BF04CD6053}"/>
              </a:ext>
            </a:extLst>
          </p:cNvPr>
          <p:cNvSpPr txBox="1">
            <a:spLocks/>
          </p:cNvSpPr>
          <p:nvPr/>
        </p:nvSpPr>
        <p:spPr>
          <a:xfrm>
            <a:off x="3433010" y="2517808"/>
            <a:ext cx="7411453" cy="3770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Vasculitis – IgA deposition</a:t>
            </a:r>
          </a:p>
          <a:p>
            <a:pPr lvl="1"/>
            <a:r>
              <a:rPr lang="en-GB" sz="2000" dirty="0"/>
              <a:t>Blood vessels, joints, GI tract, kidneys</a:t>
            </a:r>
          </a:p>
          <a:p>
            <a:r>
              <a:rPr lang="en-GB" dirty="0"/>
              <a:t>Children &gt; adults (2-11 years), boys &gt; girls</a:t>
            </a:r>
          </a:p>
          <a:p>
            <a:r>
              <a:rPr lang="en-GB" dirty="0"/>
              <a:t>Rash classically bilateral, extensor surfaces of legs, “palpable purpura” - Lasts 3-10 days on average</a:t>
            </a:r>
          </a:p>
          <a:p>
            <a:r>
              <a:rPr lang="en-GB" dirty="0"/>
              <a:t>Systemically well (unlike meningococcal disease!)</a:t>
            </a:r>
          </a:p>
          <a:p>
            <a:r>
              <a:rPr lang="en-GB" dirty="0"/>
              <a:t>Abdo pain in 50% - classically colicky; small risk of intussusception</a:t>
            </a:r>
          </a:p>
          <a:p>
            <a:r>
              <a:rPr lang="en-GB" dirty="0"/>
              <a:t>Arthritis in &gt;50%; ankles and knees</a:t>
            </a:r>
          </a:p>
          <a:p>
            <a:r>
              <a:rPr lang="en-GB" dirty="0"/>
              <a:t>Renal involvement in approx. 25% - proteinuria or haematuria; monitor BP and urine – may progress to end stage renal failure</a:t>
            </a:r>
          </a:p>
          <a:p>
            <a:r>
              <a:rPr lang="en-GB" dirty="0"/>
              <a:t>Recurs in &lt;10%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AF1FA-B0AF-2845-8278-0EFEC316B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E1C71D-C5B0-A94C-BA9D-3A4C66FE8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Henoch-</a:t>
            </a:r>
            <a:r>
              <a:rPr lang="en-US" dirty="0" err="1"/>
              <a:t>Schonlein</a:t>
            </a:r>
            <a:r>
              <a:rPr lang="en-US" dirty="0"/>
              <a:t> Purpura</a:t>
            </a:r>
          </a:p>
        </p:txBody>
      </p:sp>
    </p:spTree>
    <p:extLst>
      <p:ext uri="{BB962C8B-B14F-4D97-AF65-F5344CB8AC3E}">
        <p14:creationId xmlns:p14="http://schemas.microsoft.com/office/powerpoint/2010/main" val="82712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83D9B4-56F5-8A42-8F45-4051F6B6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604" y="2325303"/>
            <a:ext cx="6966522" cy="3810367"/>
          </a:xfrm>
        </p:spPr>
        <p:txBody>
          <a:bodyPr>
            <a:normAutofit/>
          </a:bodyPr>
          <a:lstStyle/>
          <a:p>
            <a:r>
              <a:rPr lang="en-GB" dirty="0">
                <a:cs typeface="Arial" pitchFamily="34" charset="0"/>
              </a:rPr>
              <a:t>15 year old girl</a:t>
            </a:r>
          </a:p>
          <a:p>
            <a:r>
              <a:rPr lang="en-GB" dirty="0">
                <a:cs typeface="Arial" pitchFamily="34" charset="0"/>
              </a:rPr>
              <a:t>Known Hx of HIV – on HAART</a:t>
            </a:r>
          </a:p>
          <a:p>
            <a:r>
              <a:rPr lang="en-GB" dirty="0">
                <a:cs typeface="Arial" pitchFamily="34" charset="0"/>
              </a:rPr>
              <a:t>3/7 Hx conjunctivitis and sore throat</a:t>
            </a:r>
          </a:p>
          <a:p>
            <a:r>
              <a:rPr lang="en-GB" dirty="0">
                <a:cs typeface="Arial" pitchFamily="34" charset="0"/>
              </a:rPr>
              <a:t>Fever since 2/7</a:t>
            </a:r>
          </a:p>
          <a:p>
            <a:r>
              <a:rPr lang="en-GB" dirty="0">
                <a:cs typeface="Arial" pitchFamily="34" charset="0"/>
              </a:rPr>
              <a:t>Rash on torso </a:t>
            </a:r>
            <a:r>
              <a:rPr lang="en-GB">
                <a:cs typeface="Arial" pitchFamily="34" charset="0"/>
              </a:rPr>
              <a:t>since 2/7 </a:t>
            </a:r>
            <a:r>
              <a:rPr lang="en-GB" dirty="0">
                <a:cs typeface="Arial" pitchFamily="34" charset="0"/>
              </a:rPr>
              <a:t>– extending to limbs</a:t>
            </a:r>
          </a:p>
          <a:p>
            <a:r>
              <a:rPr lang="en-GB" dirty="0">
                <a:cs typeface="Arial" pitchFamily="34" charset="0"/>
              </a:rPr>
              <a:t>Painful mouth since this am</a:t>
            </a:r>
          </a:p>
          <a:p>
            <a:r>
              <a:rPr lang="en-GB" dirty="0">
                <a:cs typeface="Arial" pitchFamily="34" charset="0"/>
              </a:rPr>
              <a:t>Recent tonsillitis – treated with 7 days course of penicillin V; completed course 5 days ago</a:t>
            </a:r>
          </a:p>
          <a:p>
            <a:r>
              <a:rPr lang="en-GB" dirty="0">
                <a:cs typeface="Arial" pitchFamily="34" charset="0"/>
              </a:rPr>
              <a:t>Temp 38.1°, HR 100, RR 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489A7-2933-E54A-B92A-873924CE5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23C01B0-C5F4-984D-B8B6-F14A930C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11458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61A424-69ED-084B-8408-D7240A3A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E8EE8E7-6526-9945-9049-F80D8DCF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pic>
        <p:nvPicPr>
          <p:cNvPr id="8" name="Picture 5" descr="DSCN1402">
            <a:extLst>
              <a:ext uri="{FF2B5EF4-FFF2-40B4-BE49-F238E27FC236}">
                <a16:creationId xmlns:a16="http://schemas.microsoft.com/office/drawing/2014/main" id="{11DEC7FD-24EA-2045-86B2-7D0EA298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41249" y="1240377"/>
            <a:ext cx="6242050" cy="468471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5353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61A424-69ED-084B-8408-D7240A3A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981" y="239166"/>
            <a:ext cx="1627071" cy="8177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E8EE8E7-6526-9945-9049-F80D8DCF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pic>
        <p:nvPicPr>
          <p:cNvPr id="6" name="Picture 5" descr="DSCN1400">
            <a:extLst>
              <a:ext uri="{FF2B5EF4-FFF2-40B4-BE49-F238E27FC236}">
                <a16:creationId xmlns:a16="http://schemas.microsoft.com/office/drawing/2014/main" id="{B8132944-D88F-7045-82B8-506A7DC1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73333" y="1240377"/>
            <a:ext cx="6242050" cy="468471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5844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72a914e-6565-4651-8fd9-f3b7c4f7edc8"/>
  <p:tag name="TPVERSION" val="5"/>
  <p:tag name="TPFULLVERSION" val="5.4.1.2"/>
  <p:tag name="PPTVERSION" val="16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AUTOOPENPOLL" val="True"/>
  <p:tag name="AUTOFORMATCHART" val="True"/>
  <p:tag name="TPQUESTIONXML" val="﻿&lt;?xml version=&quot;1.0&quot; encoding=&quot;utf-8&quot;?&gt;&#10;&lt;questionlist&gt;&#10;    &lt;properties&gt;&#10;        &lt;guid&gt;3A7AB05FEDEC4ED78A034C1CF5416E48&lt;/guid&gt;&#10;        &lt;description /&gt;&#10;        &lt;date&gt;6/27/2019 11:09:4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25C872A3E164B788EA48D7A6BEE997C&lt;/guid&gt;&#10;            &lt;repollguid&gt;E740109B8446450799C926B17B54D885&lt;/repollguid&gt;&#10;            &lt;sourceid&gt;36063B5F70764EC6A59174DBDEB88E8B&lt;/sourceid&gt;&#10;            &lt;questiontext&gt;Manage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8F2E58A2564E5AAB5B3061A4D81625&lt;/guid&gt;&#10;                    &lt;answertext&gt;Meningococcal Disease&lt;/answertext&gt;&#10;                    &lt;valuetype&gt;0&lt;/valuetype&gt;&#10;                &lt;/answer&gt;&#10;                &lt;answer&gt;&#10;                    &lt;guid&gt;C47AC8580B964ABB90070CBF6975CF1E&lt;/guid&gt;&#10;                    &lt;answertext&gt;Scarlet Fever&lt;/answertext&gt;&#10;                    &lt;valuetype&gt;0&lt;/valuetype&gt;&#10;                &lt;/answer&gt;&#10;                &lt;answer&gt;&#10;                    &lt;guid&gt;C7B3312889EC4926A3E11DCA2D2AE624&lt;/guid&gt;&#10;                    &lt;answertext&gt;Steven-Johnson Syndrome&lt;/answertext&gt;&#10;                    &lt;valuetype&gt;0&lt;/valuetype&gt;&#10;                &lt;/answer&gt;&#10;                &lt;answer&gt;&#10;                    &lt;guid&gt;4C034B39A6E04C7FB27042EF28FC72B6&lt;/guid&gt;&#10;                    &lt;answertext&gt;Toxic Shock Syndrome&lt;/answertext&gt;&#10;                    &lt;valuetype&gt;0&lt;/valuetype&gt;&#10;                &lt;/answer&gt;&#10;                &lt;answer&gt;&#10;                    &lt;guid&gt;48394937165F42CD95146EDF75A963C7&lt;/guid&gt;&#10;                    &lt;answertext&gt;Other viral infection&lt;/answertext&gt;&#10;                    &lt;valuetype&gt;0&lt;/valuetype&gt;&#10;                &lt;/answer&gt;&#10;                &lt;answer&gt;&#10;                    &lt;guid&gt;199CD8C8B0B144D28870EF63B828DBC5&lt;/guid&gt;&#10;                    &lt;answertext&gt;Vasculitis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69E4CA7A99D4841A5522863559418B3&lt;/guid&gt;&#10;        &lt;description /&gt;&#10;        &lt;date&gt;6/27/2019 11:10:5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83F05710AA0470981FA6E7158D7DE92&lt;/guid&gt;&#10;            &lt;repollguid&gt;2EFDA1D366B94D9EAA999C1D5C7C6518&lt;/repollguid&gt;&#10;            &lt;sourceid&gt;F5A9776C50C2454180FFF97616C407CC&lt;/sourceid&gt;&#10;            &lt;questiontext&gt;Manage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4DFE58ADDD64D06A02F5357A633FB6C&lt;/guid&gt;&#10;                    &lt;answertext&gt;Reassure and send home with fever safety net advice sheet and analgesia?&lt;/answertext&gt;&#10;                    &lt;valuetype&gt;0&lt;/valuetype&gt;&#10;                &lt;/answer&gt;&#10;                &lt;answer&gt;&#10;                    &lt;guid&gt;C48A28FD7A014BDAB13FF8ED481F5DBB&lt;/guid&gt;&#10;                    &lt;answertext&gt;Review again later the same day?&lt;/answertext&gt;&#10;                    &lt;valuetype&gt;0&lt;/valuetype&gt;&#10;                &lt;/answer&gt;&#10;                &lt;answer&gt;&#10;                    &lt;guid&gt;70422855908A40E9AA85048E6B92DCA5&lt;/guid&gt;&#10;                    &lt;answertext&gt;Arrange urgent review in hospital?&lt;/answertext&gt;&#10;                    &lt;valuetype&gt;0&lt;/valuetype&gt;&#10;                &lt;/answer&gt;&#10;                &lt;answer&gt;&#10;                    &lt;guid&gt;FF09CEE3266D4007A686F4C076746745&lt;/guid&gt;&#10;                    &lt;answertext&gt;Transfer urgently to hospital in ambulance?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03422DEB85C4E998E6435DD07F7E288&lt;/guid&gt;&#10;        &lt;description /&gt;&#10;        &lt;date&gt;6/27/2019 11:12:2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A90DCDB00D14AFC83B3A06B7A21F94A&lt;/guid&gt;&#10;            &lt;repollguid&gt;F689B779F1114CE5B03C6043412D1245&lt;/repollguid&gt;&#10;            &lt;sourceid&gt;B2D27F5A9BA640C5AE321839606C3D25&lt;/sourceid&gt;&#10;            &lt;questiontext&gt;Manage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791528E00EA484292C90F19B9E58E27&lt;/guid&gt;&#10;                    &lt;answertext&gt;Scarlet Fever&lt;/answertext&gt;&#10;                    &lt;valuetype&gt;0&lt;/valuetype&gt;&#10;                &lt;/answer&gt;&#10;                &lt;answer&gt;&#10;                    &lt;guid&gt;7504F6D432CA419F815FF87C45DD53CA&lt;/guid&gt;&#10;                    &lt;answertext&gt;Meningococcal disease&lt;/answertext&gt;&#10;                    &lt;valuetype&gt;0&lt;/valuetype&gt;&#10;                &lt;/answer&gt;&#10;                &lt;answer&gt;&#10;                    &lt;guid&gt;826555986F23492DA73254B44D1F6402&lt;/guid&gt;&#10;                    &lt;answertext&gt;Measles&lt;/answertext&gt;&#10;                    &lt;valuetype&gt;0&lt;/valuetype&gt;&#10;                &lt;/answer&gt;&#10;                &lt;answer&gt;&#10;                    &lt;guid&gt;27EFDEF45E3A4F3D9368496D4B9BC54C&lt;/guid&gt;&#10;                    &lt;answertext&gt;Other viral infection&lt;/answertext&gt;&#10;                    &lt;valuetype&gt;0&lt;/valuetype&gt;&#10;                &lt;/answer&gt;&#10;                &lt;answer&gt;&#10;                    &lt;guid&gt;6F7B8CBFA916447A97B46213A5670C21&lt;/guid&gt;&#10;                    &lt;answertext&gt;Vasculitis&lt;/answertext&gt;&#10;                    &lt;valuetype&gt;0&lt;/valuetype&gt;&#10;                &lt;/answer&gt;&#10;                &lt;answer&gt;&#10;                    &lt;guid&gt;7D1041C57F6041129F164489CE0C4840&lt;/guid&gt;&#10;                    &lt;answertext&gt;Malignancy&lt;/answertext&gt;&#10;                    &lt;valuetype&gt;0&lt;/valuetype&gt;&#10;                &lt;/answer&gt;&#10;                &lt;answer&gt;&#10;                    &lt;guid&gt;FA7D159C23DE49D58B209D8D45DDED68&lt;/guid&gt;&#10;                    &lt;answertext&gt;Steven-Johnson Syndrome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987ADEF9F4984F1B86E388AE88FFFB11&lt;/guid&gt;&#10;        &lt;description /&gt;&#10;        &lt;date&gt;6/27/2019 11:06:5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A40787A60BB4BA8B2D32F385FA2C995&lt;/guid&gt;&#10;            &lt;repollguid&gt;35B48F4804A445F4B451D1E7774C3BB0&lt;/repollguid&gt;&#10;            &lt;sourceid&gt;C43D171AC3194CCC9140E2435608C9BA&lt;/sourceid&gt;&#10;            &lt;questiontext&gt;Manage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7EA8EC069CB4FD4808865ED21EBCA1B&lt;/guid&gt;&#10;                    &lt;answertext&gt;Transfer urgently to hospital by ambulance?&lt;/answertext&gt;&#10;                    &lt;valuetype&gt;0&lt;/valuetype&gt;&#10;                &lt;/answer&gt;&#10;                &lt;answer&gt;&#10;                    &lt;guid&gt;C1D2F47218624AEA8CDABD67C9CECF25&lt;/guid&gt;&#10;                    &lt;answertext&gt;Reassure and send home with safety net advice?&lt;/answertext&gt;&#10;                    &lt;valuetype&gt;0&lt;/valuetype&gt;&#10;                &lt;/answer&gt;&#10;                &lt;answer&gt;&#10;                    &lt;guid&gt;DEC46E01AF7342B4B3E5A7E853883B96&lt;/guid&gt;&#10;                    &lt;answertext&gt;Review again later the same day?&lt;/answertext&gt;&#10;                    &lt;valuetype&gt;0&lt;/valuetype&gt;&#10;                &lt;/answer&gt;&#10;                &lt;answer&gt;&#10;                    &lt;guid&gt;87E15067279D455CBE79FB2C3E46E307&lt;/guid&gt;&#10;                    &lt;answertext&gt;Arrange urgent paediatric review?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25A3C7A4A5545FE905B87710E32D100&lt;/guid&gt;&#10;        &lt;description /&gt;&#10;        &lt;date&gt;6/27/2019 11:13:3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412F01A0B5345B38CB13FD1F0CB39E0&lt;/guid&gt;&#10;            &lt;repollguid&gt;4D619B1B01A14E41951E1E2134B369BA&lt;/repollguid&gt;&#10;            &lt;sourceid&gt;4F3B1665CC994FCBA3759953C3C2B70B&lt;/sourceid&gt;&#10;            &lt;questiontext&gt;Manage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4F844B2DB314EFB8CA7464797C84A9A&lt;/guid&gt;&#10;                    &lt;answertext&gt;Reassure and send home with safety net advice sheet?&lt;/answertext&gt;&#10;                    &lt;valuetype&gt;0&lt;/valuetype&gt;&#10;                &lt;/answer&gt;&#10;                &lt;answer&gt;&#10;                    &lt;guid&gt;BE6C3E049AB44D1BB8C11D2B40BF10BC&lt;/guid&gt;&#10;                    &lt;answertext&gt;Review again later the same day?&lt;/answertext&gt;&#10;                    &lt;valuetype&gt;0&lt;/valuetype&gt;&#10;                &lt;/answer&gt;&#10;                &lt;answer&gt;&#10;                    &lt;guid&gt;69B25F1463314757AC8F3B5835760FE4&lt;/guid&gt;&#10;                    &lt;answertext&gt;Call paediatrician urgently?&lt;/answertext&gt;&#10;                    &lt;valuetype&gt;0&lt;/valuetype&gt;&#10;                &lt;/answer&gt;&#10;                &lt;answer&gt;&#10;                    &lt;guid&gt;0FD5414ABAE24CCD82A7F7D2577FCB9D&lt;/guid&gt;&#10;                    &lt;answertext&gt;Transfer to hospital urgently by ambulance?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5C4852F334443D7A0A29421034F40BE&lt;/guid&gt;&#10;        &lt;description /&gt;&#10;        &lt;date&gt;6/27/2019 11:07:5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2EB9D9B4E6B4EEEB20EFF5DCD83CBFE&lt;/guid&gt;&#10;            &lt;repollguid&gt;B5E4625B33E045039B90CDCECC40A37F&lt;/repollguid&gt;&#10;            &lt;sourceid&gt;1854D6E2128241329F4360743C746A2F&lt;/sourceid&gt;&#10;            &lt;questiontext&gt;Manage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A1B79ED146545A0BC379D0593435979&lt;/guid&gt;&#10;                    &lt;answertext&gt;Meningococcal Disease&lt;/answertext&gt;&#10;                    &lt;valuetype&gt;0&lt;/valuetype&gt;&#10;                &lt;/answer&gt;&#10;                &lt;answer&gt;&#10;                    &lt;guid&gt;576CAD0AA53A4455AAC7AD0574356C67&lt;/guid&gt;&#10;                    &lt;answertext&gt;Scarlet Fever&lt;/answertext&gt;&#10;                    &lt;valuetype&gt;0&lt;/valuetype&gt;&#10;                &lt;/answer&gt;&#10;                &lt;answer&gt;&#10;                    &lt;guid&gt;5BC18D0F07804F42B302AC6AFC715DAB&lt;/guid&gt;&#10;                    &lt;answertext&gt;Measles&lt;/answertext&gt;&#10;                    &lt;valuetype&gt;0&lt;/valuetype&gt;&#10;                &lt;/answer&gt;&#10;                &lt;answer&gt;&#10;                    &lt;guid&gt;D0644E485EB0487F9485CC636E8EA3B8&lt;/guid&gt;&#10;                    &lt;answertext&gt;Other viral infection&lt;/answertext&gt;&#10;                    &lt;valuetype&gt;0&lt;/valuetype&gt;&#10;                &lt;/answer&gt;&#10;                &lt;answer&gt;&#10;                    &lt;guid&gt;BB1E5AFD451A4D28B08AEDE36C6A75F3&lt;/guid&gt;&#10;                    &lt;answertext&gt;Vasculitis&lt;/answertext&gt;&#10;                    &lt;valuetype&gt;0&lt;/valuetype&gt;&#10;                &lt;/answer&gt;&#10;                &lt;answer&gt;&#10;                    &lt;guid&gt;B583867A7BA84B81BF4DF2FAEF73F6BD&lt;/guid&gt;&#10;                    &lt;answertext&gt;Malignancy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916</Words>
  <Application>Microsoft Office PowerPoint</Application>
  <PresentationFormat>Widescreen</PresentationFormat>
  <Paragraphs>174</Paragraphs>
  <Slides>29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Wingdings 2</vt:lpstr>
      <vt:lpstr>Office Theme</vt:lpstr>
      <vt:lpstr>Custom Design</vt:lpstr>
      <vt:lpstr>Chart</vt:lpstr>
      <vt:lpstr>Fever and Rash</vt:lpstr>
      <vt:lpstr>Case 1</vt:lpstr>
      <vt:lpstr>Case 1</vt:lpstr>
      <vt:lpstr>Management</vt:lpstr>
      <vt:lpstr>Management</vt:lpstr>
      <vt:lpstr>Henoch-Schonlein Purpura</vt:lpstr>
      <vt:lpstr>Case 2</vt:lpstr>
      <vt:lpstr>Case 2</vt:lpstr>
      <vt:lpstr>Case 2</vt:lpstr>
      <vt:lpstr>Case 2</vt:lpstr>
      <vt:lpstr>Management</vt:lpstr>
      <vt:lpstr>Management</vt:lpstr>
      <vt:lpstr>Steven-Johnson Syndrome</vt:lpstr>
      <vt:lpstr>Case 3</vt:lpstr>
      <vt:lpstr>Safety netting</vt:lpstr>
      <vt:lpstr>Case 3</vt:lpstr>
      <vt:lpstr>Case 3 - Presentation</vt:lpstr>
      <vt:lpstr>Case 3</vt:lpstr>
      <vt:lpstr>Case 3</vt:lpstr>
      <vt:lpstr>Case 3</vt:lpstr>
      <vt:lpstr>Management</vt:lpstr>
      <vt:lpstr>Management</vt:lpstr>
      <vt:lpstr>Case 3</vt:lpstr>
      <vt:lpstr>Case 3</vt:lpstr>
      <vt:lpstr>Case 3</vt:lpstr>
      <vt:lpstr>Kawasaki Disease</vt:lpstr>
      <vt:lpstr>Key Points</vt:lpstr>
      <vt:lpstr>Key Points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childhood respiratory presentations</dc:title>
  <dc:creator>James Edelman</dc:creator>
  <cp:lastModifiedBy>Sanjay Patel</cp:lastModifiedBy>
  <cp:revision>22</cp:revision>
  <dcterms:created xsi:type="dcterms:W3CDTF">2019-06-26T21:24:48Z</dcterms:created>
  <dcterms:modified xsi:type="dcterms:W3CDTF">2019-07-02T18:15:15Z</dcterms:modified>
</cp:coreProperties>
</file>